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50392" y="838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50392" y="1696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50392" y="2553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50392" y="34107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50392" y="4267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50392" y="5125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50392" y="5982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719072" y="838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719072" y="1696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719072" y="2553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719072" y="34107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719072" y="4267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719072" y="5125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719072" y="5982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587752" y="838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587752" y="1696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587752" y="2553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587752" y="34107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587752" y="4267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587752" y="5125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2587752" y="5982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456432" y="838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456432" y="1696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456432" y="2553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456432" y="34107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456432" y="4267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456432" y="5125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456432" y="5982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325112" y="838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325112" y="1696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325112" y="2553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325112" y="34107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325112" y="4267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325112" y="5125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325112" y="5982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5193792" y="838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5193792" y="1696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5193792" y="2553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5193792" y="34107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5193792" y="4267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5193792" y="5125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5193792" y="5982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6062472" y="838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6062472" y="1696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6062472" y="2553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6062472" y="34107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6062472" y="4267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062472" y="5125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062472" y="5982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6931152" y="838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6931152" y="1696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6931152" y="2553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6931152" y="34107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6931152" y="4267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6931152" y="5125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6931152" y="5982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7799832" y="838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7799832" y="1696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7799832" y="2553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7799832" y="34107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7799832" y="4267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7799832" y="5125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7799832" y="5982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8668512" y="838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8668512" y="1696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8668512" y="2553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8668512" y="34107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8668512" y="4267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8668512" y="5125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8668512" y="5982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9537192" y="838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9537192" y="1696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9537192" y="2553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9537192" y="34107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9537192" y="4267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9537192" y="5125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9537192" y="5982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0405872" y="838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10405872" y="1696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10405872" y="2553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10405872" y="34107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405872" y="4267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405872" y="5125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405872" y="5982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1274552" y="838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1274552" y="1696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274552" y="2553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274552" y="34107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274552" y="42679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274552" y="512521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274552" y="5982462"/>
            <a:ext cx="36576" cy="36576"/>
          </a:xfrm>
          <a:prstGeom prst="ellipse">
            <a:avLst/>
          </a:prstGeom>
          <a:solidFill>
            <a:srgbClr val="8A8A8A">
              <a:alpha val="22000"/>
            </a:srgbClr>
          </a:solidFill>
          <a:ln w="12700">
            <a:solidFill>
              <a:srgbClr val="8A8A8A">
                <a:alpha val="2200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548640" y="502920"/>
            <a:ext cx="256032" cy="256032"/>
          </a:xfrm>
          <a:prstGeom prst="rect">
            <a:avLst>
              <a:gd name="adj" fmla="val 17857"/>
            </a:avLst>
          </a:prstGeom>
          <a:solidFill>
            <a:srgbClr val="FAFAF7"/>
          </a:solidFill>
          <a:ln w="19050">
            <a:solidFill>
              <a:srgbClr val="1A1A1A"/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640080" y="594360"/>
            <a:ext cx="73152" cy="73152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</p:sp>
      <p:sp>
        <p:nvSpPr>
          <p:cNvPr id="95" name="Text 93"/>
          <p:cNvSpPr/>
          <p:nvPr/>
        </p:nvSpPr>
        <p:spPr>
          <a:xfrm>
            <a:off x="896112" y="466344"/>
            <a:ext cx="1097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Hexun</a:t>
            </a:r>
            <a:pPr indent="0" marL="0">
              <a:buNone/>
            </a:pPr>
            <a:r>
              <a:rPr lang="en-US" sz="1600" b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600" dirty="0"/>
          </a:p>
        </p:txBody>
      </p:sp>
      <p:sp>
        <p:nvSpPr>
          <p:cNvPr id="96" name="Text 94"/>
          <p:cNvSpPr/>
          <p:nvPr/>
        </p:nvSpPr>
        <p:spPr>
          <a:xfrm>
            <a:off x="8503920" y="54864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COMPANY PROFILE  ·  2026</a:t>
            </a:r>
            <a:endParaRPr lang="en-US" sz="1000" dirty="0"/>
          </a:p>
        </p:txBody>
      </p:sp>
      <p:sp>
        <p:nvSpPr>
          <p:cNvPr id="97" name="Shape 95"/>
          <p:cNvSpPr/>
          <p:nvPr/>
        </p:nvSpPr>
        <p:spPr>
          <a:xfrm>
            <a:off x="548640" y="2377440"/>
            <a:ext cx="320040" cy="18288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</p:sp>
      <p:sp>
        <p:nvSpPr>
          <p:cNvPr id="98" name="Text 96"/>
          <p:cNvSpPr/>
          <p:nvPr/>
        </p:nvSpPr>
        <p:spPr>
          <a:xfrm>
            <a:off x="960120" y="22860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1A1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MITRA TEKNOLOGI UNTUK BISNIS LOKAL</a:t>
            </a:r>
            <a:endParaRPr lang="en-US" sz="1100" dirty="0"/>
          </a:p>
        </p:txBody>
      </p:sp>
      <p:sp>
        <p:nvSpPr>
          <p:cNvPr id="99" name="Text 97"/>
          <p:cNvSpPr/>
          <p:nvPr/>
        </p:nvSpPr>
        <p:spPr>
          <a:xfrm>
            <a:off x="548640" y="260604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000" b="1" spc="-1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Teknologi yang </a:t>
            </a:r>
            <a:pPr indent="0" marL="0">
              <a:buNone/>
            </a:pPr>
            <a:r>
              <a:rPr lang="en-US" sz="6000" b="1" i="1" spc="-100" kern="0" dirty="0">
                <a:solidFill>
                  <a:srgbClr val="5A5A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memahami</a:t>
            </a:r>
            <a:endParaRPr lang="en-US" sz="6000" dirty="0"/>
          </a:p>
        </p:txBody>
      </p:sp>
      <p:sp>
        <p:nvSpPr>
          <p:cNvPr id="100" name="Shape 98"/>
          <p:cNvSpPr/>
          <p:nvPr/>
        </p:nvSpPr>
        <p:spPr>
          <a:xfrm>
            <a:off x="548640" y="3657600"/>
            <a:ext cx="3108960" cy="960120"/>
          </a:xfrm>
          <a:prstGeom prst="rect">
            <a:avLst/>
          </a:prstGeom>
          <a:solidFill>
            <a:srgbClr val="D4F25E"/>
          </a:solidFill>
          <a:ln w="12700">
            <a:solidFill>
              <a:srgbClr val="D4F25E"/>
            </a:solidFill>
            <a:prstDash val="solid"/>
          </a:ln>
        </p:spPr>
      </p:sp>
      <p:sp>
        <p:nvSpPr>
          <p:cNvPr id="101" name="Text 99"/>
          <p:cNvSpPr/>
          <p:nvPr/>
        </p:nvSpPr>
        <p:spPr>
          <a:xfrm>
            <a:off x="548640" y="3657600"/>
            <a:ext cx="31089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0" b="1" spc="-1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manusia</a:t>
            </a:r>
            <a:endParaRPr lang="en-US" sz="6000" dirty="0"/>
          </a:p>
        </p:txBody>
      </p:sp>
      <p:sp>
        <p:nvSpPr>
          <p:cNvPr id="102" name="Text 100"/>
          <p:cNvSpPr/>
          <p:nvPr/>
        </p:nvSpPr>
        <p:spPr>
          <a:xfrm>
            <a:off x="3794760" y="3657600"/>
            <a:ext cx="73152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spc="-1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 baliknya.</a:t>
            </a:r>
            <a:endParaRPr lang="en-US" sz="6000" dirty="0"/>
          </a:p>
        </p:txBody>
      </p:sp>
      <p:sp>
        <p:nvSpPr>
          <p:cNvPr id="103" name="Text 101"/>
          <p:cNvSpPr/>
          <p:nvPr/>
        </p:nvSpPr>
        <p:spPr>
          <a:xfrm>
            <a:off x="548640" y="502920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Hexun membantu bisnis Indonesia tumbuh dengan sistem digital yang sederhana,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andal, dan benar-benar terpakai — bukan sekadar canggih di atas kertas.</a:t>
            </a:r>
            <a:endParaRPr lang="en-US" sz="1500" dirty="0"/>
          </a:p>
        </p:txBody>
      </p:sp>
      <p:sp>
        <p:nvSpPr>
          <p:cNvPr id="104" name="Shape 102"/>
          <p:cNvSpPr/>
          <p:nvPr/>
        </p:nvSpPr>
        <p:spPr>
          <a:xfrm>
            <a:off x="548640" y="6263640"/>
            <a:ext cx="11064240" cy="9144"/>
          </a:xfrm>
          <a:prstGeom prst="rect">
            <a:avLst/>
          </a:prstGeom>
          <a:solidFill>
            <a:srgbClr val="E5E4D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105" name="Text 103"/>
          <p:cNvSpPr/>
          <p:nvPr/>
        </p:nvSpPr>
        <p:spPr>
          <a:xfrm>
            <a:off x="548640" y="63550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PT Hexa Cipta Nusantara</a:t>
            </a:r>
            <a:endParaRPr lang="en-US" sz="1000" dirty="0"/>
          </a:p>
        </p:txBody>
      </p:sp>
      <p:sp>
        <p:nvSpPr>
          <p:cNvPr id="106" name="Text 104"/>
          <p:cNvSpPr/>
          <p:nvPr/>
        </p:nvSpPr>
        <p:spPr>
          <a:xfrm>
            <a:off x="7589520" y="635508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hexun.id  ·  hello@hexun.id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</a:rPr>
              <a:t>   </a:t>
            </a:r>
            <a:pPr indent="0" marL="0">
              <a:buNone/>
            </a:pPr>
            <a:r>
              <a:rPr lang="en-US" sz="10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MENGAPA HEXUN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spc="-1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Yang membuat kami </a:t>
            </a:r>
            <a:pPr indent="0" marL="0">
              <a:buNone/>
            </a:pPr>
            <a:r>
              <a:rPr lang="en-US" sz="4000" b="1" i="1" spc="-100" kern="0" dirty="0">
                <a:solidFill>
                  <a:srgbClr val="5A5A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berbeda</a:t>
            </a:r>
            <a:pPr indent="0" marL="0">
              <a:buNone/>
            </a:pPr>
            <a:r>
              <a:rPr lang="en-US" sz="4000" b="1" spc="-1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640080" cy="640080"/>
          </a:xfrm>
          <a:prstGeom prst="rect">
            <a:avLst/>
          </a:prstGeom>
          <a:solidFill>
            <a:srgbClr val="D4F25E"/>
          </a:solidFill>
          <a:ln w="12700">
            <a:solidFill>
              <a:srgbClr val="1A1A1A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2331720"/>
            <a:ext cx="365760" cy="3657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417320" y="2240280"/>
            <a:ext cx="4526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Mitra, bukan vendor</a:t>
            </a:r>
            <a:endParaRPr lang="en-US" sz="1900" dirty="0"/>
          </a:p>
        </p:txBody>
      </p:sp>
      <p:sp>
        <p:nvSpPr>
          <p:cNvPr id="7" name="Text 4"/>
          <p:cNvSpPr/>
          <p:nvPr/>
        </p:nvSpPr>
        <p:spPr>
          <a:xfrm>
            <a:off x="1417320" y="2743200"/>
            <a:ext cx="4526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Kami berinvestasi waktu untuk memahami bisnis Anda — bukan sekadar mengeksekusi pesanan.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6217920" y="2194560"/>
            <a:ext cx="640080" cy="640080"/>
          </a:xfrm>
          <a:prstGeom prst="rect">
            <a:avLst/>
          </a:prstGeom>
          <a:solidFill>
            <a:srgbClr val="D4F25E"/>
          </a:solidFill>
          <a:ln w="12700">
            <a:solidFill>
              <a:srgbClr val="1A1A1A"/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5080" y="2331720"/>
            <a:ext cx="365760" cy="36576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7086600" y="2240280"/>
            <a:ext cx="4526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 yang mendengar</a:t>
            </a:r>
            <a:endParaRPr lang="en-US" sz="1900" dirty="0"/>
          </a:p>
        </p:txBody>
      </p:sp>
      <p:sp>
        <p:nvSpPr>
          <p:cNvPr id="11" name="Text 7"/>
          <p:cNvSpPr/>
          <p:nvPr/>
        </p:nvSpPr>
        <p:spPr>
          <a:xfrm>
            <a:off x="7086600" y="2743200"/>
            <a:ext cx="4526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Setiap proyek dimulai dengan pertanyaan, bukan presentasi produk.</a:t>
            </a:r>
            <a:endParaRPr lang="en-US" sz="1300" dirty="0"/>
          </a:p>
        </p:txBody>
      </p:sp>
      <p:sp>
        <p:nvSpPr>
          <p:cNvPr id="12" name="Shape 8"/>
          <p:cNvSpPr/>
          <p:nvPr/>
        </p:nvSpPr>
        <p:spPr>
          <a:xfrm>
            <a:off x="548640" y="4297680"/>
            <a:ext cx="640080" cy="640080"/>
          </a:xfrm>
          <a:prstGeom prst="rect">
            <a:avLst/>
          </a:prstGeom>
          <a:solidFill>
            <a:srgbClr val="D4F25E"/>
          </a:solidFill>
          <a:ln w="12700">
            <a:solidFill>
              <a:srgbClr val="1A1A1A"/>
            </a:solidFill>
            <a:prstDash val="solid"/>
          </a:ln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4434840"/>
            <a:ext cx="365760" cy="36576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417320" y="4343400"/>
            <a:ext cx="4526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Kerja yang bertanggung jawab</a:t>
            </a:r>
            <a:endParaRPr lang="en-US" sz="1900" dirty="0"/>
          </a:p>
        </p:txBody>
      </p:sp>
      <p:sp>
        <p:nvSpPr>
          <p:cNvPr id="15" name="Text 10"/>
          <p:cNvSpPr/>
          <p:nvPr/>
        </p:nvSpPr>
        <p:spPr>
          <a:xfrm>
            <a:off x="1417320" y="4846320"/>
            <a:ext cx="4526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Dokumentasi lengkap, garansi pengerjaan, dan dukungan pasca serah terima.</a:t>
            </a:r>
            <a:endParaRPr lang="en-US" sz="1300" dirty="0"/>
          </a:p>
        </p:txBody>
      </p:sp>
      <p:sp>
        <p:nvSpPr>
          <p:cNvPr id="16" name="Shape 11"/>
          <p:cNvSpPr/>
          <p:nvPr/>
        </p:nvSpPr>
        <p:spPr>
          <a:xfrm>
            <a:off x="6217920" y="4297680"/>
            <a:ext cx="640080" cy="640080"/>
          </a:xfrm>
          <a:prstGeom prst="rect">
            <a:avLst/>
          </a:prstGeom>
          <a:solidFill>
            <a:srgbClr val="D4F25E"/>
          </a:solidFill>
          <a:ln w="12700">
            <a:solidFill>
              <a:srgbClr val="1A1A1A"/>
            </a:solidFill>
            <a:prstDash val="solid"/>
          </a:ln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5080" y="4434840"/>
            <a:ext cx="365760" cy="36576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7086600" y="4343400"/>
            <a:ext cx="4526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Komunikasi terbuka</a:t>
            </a:r>
            <a:endParaRPr lang="en-US" sz="1900" dirty="0"/>
          </a:p>
        </p:txBody>
      </p:sp>
      <p:sp>
        <p:nvSpPr>
          <p:cNvPr id="19" name="Text 13"/>
          <p:cNvSpPr/>
          <p:nvPr/>
        </p:nvSpPr>
        <p:spPr>
          <a:xfrm>
            <a:off x="7086600" y="4846320"/>
            <a:ext cx="4526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Anda selalu tahu progres, kendala, dan keputusan teknis yang kami ambil.</a:t>
            </a:r>
            <a:endParaRPr lang="en-US" sz="1300" dirty="0"/>
          </a:p>
        </p:txBody>
      </p:sp>
      <p:sp>
        <p:nvSpPr>
          <p:cNvPr id="20" name="Text 14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hexun.id</a:t>
            </a:r>
            <a:endParaRPr lang="en-US" sz="900" dirty="0"/>
          </a:p>
        </p:txBody>
      </p:sp>
      <p:sp>
        <p:nvSpPr>
          <p:cNvPr id="21" name="Text 15"/>
          <p:cNvSpPr/>
          <p:nvPr/>
        </p:nvSpPr>
        <p:spPr>
          <a:xfrm>
            <a:off x="10881360" y="6446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 / 12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</a:t>
            </a:r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</a:rPr>
              <a:t>   </a:t>
            </a:r>
            <a:pPr indent="0" marL="0">
              <a:buNone/>
            </a:pPr>
            <a:r>
              <a:rPr lang="en-US" sz="10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MARI BERDISKUSI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1188720"/>
            <a:ext cx="68580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spc="-1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Ceritakan kebutuhan</a:t>
            </a:r>
            <a:endParaRPr lang="en-US" sz="5000" dirty="0"/>
          </a:p>
          <a:p>
            <a:pPr indent="0" marL="0">
              <a:buNone/>
            </a:pPr>
            <a:r>
              <a:rPr lang="en-US" sz="5000" b="1" spc="-1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Anda, kami </a:t>
            </a:r>
            <a:endParaRPr lang="en-US" sz="5000" dirty="0"/>
          </a:p>
          <a:p>
            <a:pPr indent="0" marL="0">
              <a:buNone/>
            </a:pPr>
            <a:r>
              <a:rPr lang="en-US" sz="5000" b="1" i="1" spc="-100" kern="0" dirty="0">
                <a:solidFill>
                  <a:srgbClr val="5A5A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dengarkan</a:t>
            </a:r>
            <a:pPr indent="0" marL="0">
              <a:buNone/>
            </a:pPr>
            <a:r>
              <a:rPr lang="en-US" sz="5000" b="1" spc="-1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5000" dirty="0"/>
          </a:p>
        </p:txBody>
      </p:sp>
      <p:sp>
        <p:nvSpPr>
          <p:cNvPr id="4" name="Text 2"/>
          <p:cNvSpPr/>
          <p:nvPr/>
        </p:nvSpPr>
        <p:spPr>
          <a:xfrm>
            <a:off x="548640" y="3749040"/>
            <a:ext cx="6217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Konsultasi awal selalu gratis. Tidak ada kewajiban untuk lanjut. Kami balas dalam waktu kurang dari 1 jam (jam kerja).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7498080" y="1188720"/>
            <a:ext cx="4114800" cy="4937760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955280" y="17373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400" kern="0" dirty="0">
                <a:solidFill>
                  <a:srgbClr val="D4F25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HUBUNGI KAMI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7955280" y="2377440"/>
            <a:ext cx="3200400" cy="86868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38160" y="26060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8686800" y="2468880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WhatsApp</a:t>
            </a:r>
            <a:endParaRPr lang="en-US" sz="1100" dirty="0"/>
          </a:p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+62 896 0297 0645</a:t>
            </a:r>
            <a:endParaRPr lang="en-US" sz="1100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0" y="3611880"/>
            <a:ext cx="274320" cy="2743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8458200" y="352044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EMAIL</a:t>
            </a:r>
            <a:endParaRPr lang="en-US" sz="1000" dirty="0"/>
          </a:p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hello@hexun.id</a:t>
            </a:r>
            <a:endParaRPr lang="en-US" sz="1000" dirty="0"/>
          </a:p>
        </p:txBody>
      </p:sp>
      <p:sp>
        <p:nvSpPr>
          <p:cNvPr id="12" name="Shape 8"/>
          <p:cNvSpPr/>
          <p:nvPr/>
        </p:nvSpPr>
        <p:spPr>
          <a:xfrm>
            <a:off x="8001000" y="4389120"/>
            <a:ext cx="274320" cy="274320"/>
          </a:xfrm>
          <a:prstGeom prst="rect">
            <a:avLst/>
          </a:prstGeom>
          <a:solidFill>
            <a:srgbClr val="1A1A1A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9"/>
          <p:cNvSpPr/>
          <p:nvPr/>
        </p:nvSpPr>
        <p:spPr>
          <a:xfrm>
            <a:off x="8001000" y="434340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8458200" y="429768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WEBSITE</a:t>
            </a:r>
            <a:endParaRPr lang="en-US" sz="1000" dirty="0"/>
          </a:p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hexun.id</a:t>
            </a:r>
            <a:endParaRPr lang="en-US" sz="1000" dirty="0"/>
          </a:p>
        </p:txBody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5166360"/>
            <a:ext cx="274320" cy="27432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8458200" y="507492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INSTAGRAM</a:t>
            </a:r>
            <a:endParaRPr lang="en-US" sz="1000" dirty="0"/>
          </a:p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@hexun.id</a:t>
            </a:r>
            <a:endParaRPr lang="en-US" sz="1000" dirty="0"/>
          </a:p>
        </p:txBody>
      </p:sp>
      <p:sp>
        <p:nvSpPr>
          <p:cNvPr id="17" name="Text 12"/>
          <p:cNvSpPr/>
          <p:nvPr/>
        </p:nvSpPr>
        <p:spPr>
          <a:xfrm>
            <a:off x="548640" y="50292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KONSULTASI TANPA BIAYA  ·  RESPONS CEPAT</a:t>
            </a:r>
            <a:endParaRPr lang="en-US" sz="900" dirty="0"/>
          </a:p>
        </p:txBody>
      </p:sp>
      <p:sp>
        <p:nvSpPr>
          <p:cNvPr id="18" name="Text 13"/>
          <p:cNvSpPr/>
          <p:nvPr/>
        </p:nvSpPr>
        <p:spPr>
          <a:xfrm>
            <a:off x="548640" y="534924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hubungi tim kami sekarang</a:t>
            </a:r>
            <a:endParaRPr lang="en-US" sz="1700" dirty="0"/>
          </a:p>
        </p:txBody>
      </p:sp>
      <p:sp>
        <p:nvSpPr>
          <p:cNvPr id="19" name="Text 14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hexun.id</a:t>
            </a:r>
            <a:endParaRPr lang="en-US" sz="900" dirty="0"/>
          </a:p>
        </p:txBody>
      </p:sp>
      <p:sp>
        <p:nvSpPr>
          <p:cNvPr id="20" name="Text 15"/>
          <p:cNvSpPr/>
          <p:nvPr/>
        </p:nvSpPr>
        <p:spPr>
          <a:xfrm>
            <a:off x="10881360" y="6446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 / 12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256032" cy="256032"/>
          </a:xfrm>
          <a:prstGeom prst="rect">
            <a:avLst>
              <a:gd name="adj" fmla="val 17857"/>
            </a:avLst>
          </a:prstGeom>
          <a:solidFill>
            <a:srgbClr val="1A1A1A"/>
          </a:solidFill>
          <a:ln w="1905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594360"/>
            <a:ext cx="73152" cy="7315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96112" y="466344"/>
            <a:ext cx="1097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Hexun</a:t>
            </a:r>
            <a:pPr indent="0" marL="0">
              <a:buNone/>
            </a:pPr>
            <a:r>
              <a:rPr lang="en-US" sz="1600" b="1" dirty="0">
                <a:solidFill>
                  <a:srgbClr val="D4F2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8503920" y="54864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 UNTUK BISNIS YANG BERTUMBUH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48640" y="2286000"/>
            <a:ext cx="10972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spc="-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Terima </a:t>
            </a:r>
            <a:pPr indent="0" marL="0">
              <a:buNone/>
            </a:pPr>
            <a:r>
              <a:rPr lang="en-US" sz="11000" b="1" i="1" spc="-300" kern="0" dirty="0">
                <a:solidFill>
                  <a:srgbClr val="D4F2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kasih</a:t>
            </a:r>
            <a:pPr indent="0" marL="0">
              <a:buNone/>
            </a:pPr>
            <a:r>
              <a:rPr lang="en-US" sz="11000" b="1" spc="-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000" dirty="0"/>
          </a:p>
        </p:txBody>
      </p:sp>
      <p:sp>
        <p:nvSpPr>
          <p:cNvPr id="7" name="Text 5"/>
          <p:cNvSpPr/>
          <p:nvPr/>
        </p:nvSpPr>
        <p:spPr>
          <a:xfrm>
            <a:off x="548640" y="438912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Mari bangun teknologi yang berpihak pada manusia, bersama.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548640" y="6126480"/>
            <a:ext cx="11064240" cy="9144"/>
          </a:xfrm>
          <a:prstGeom prst="rect">
            <a:avLst/>
          </a:prstGeom>
          <a:solidFill>
            <a:srgbClr val="FFFFFF">
              <a:alpha val="20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626364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hexun.id  ·  hello@hexun.id  ·  +62 896 0297 0645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589520" y="626364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© 2026 PT Hexa Cipta Nusantara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00</a:t>
            </a:r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</a:rPr>
              <a:t>   </a:t>
            </a:r>
            <a:pPr indent="0" marL="0">
              <a:buNone/>
            </a:pPr>
            <a:r>
              <a:rPr lang="en-US" sz="10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DAFTAR ISI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058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spc="-1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 yang akan Anda </a:t>
            </a:r>
            <a:pPr indent="0" marL="0">
              <a:buNone/>
            </a:pPr>
            <a:r>
              <a:rPr lang="en-US" sz="4400" b="1" i="1" spc="-100" kern="0" dirty="0">
                <a:solidFill>
                  <a:srgbClr val="5A5A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temukan</a:t>
            </a:r>
            <a:pPr indent="0" marL="0">
              <a:buNone/>
            </a:pPr>
            <a:r>
              <a:rPr lang="en-US" sz="4400" b="1" spc="-1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548640" y="2953512"/>
            <a:ext cx="11064240" cy="9144"/>
          </a:xfrm>
          <a:prstGeom prst="rect">
            <a:avLst/>
          </a:prstGeom>
          <a:solidFill>
            <a:srgbClr val="E5E4D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377440"/>
            <a:ext cx="731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463040" y="2377440"/>
            <a:ext cx="4114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Tentang Hexun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852160" y="2377440"/>
            <a:ext cx="5760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Cerita di balik berdirinya dan apa yang membedakan kami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3547872"/>
            <a:ext cx="11064240" cy="9144"/>
          </a:xfrm>
          <a:prstGeom prst="rect">
            <a:avLst/>
          </a:prstGeom>
          <a:solidFill>
            <a:srgbClr val="E5E4D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2971800"/>
            <a:ext cx="731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463040" y="2971800"/>
            <a:ext cx="4114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 &amp; Misi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5852160" y="2971800"/>
            <a:ext cx="5760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Arah yang kami perjuangkan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8640" y="4142232"/>
            <a:ext cx="11064240" cy="9144"/>
          </a:xfrm>
          <a:prstGeom prst="rect">
            <a:avLst/>
          </a:prstGeom>
          <a:solidFill>
            <a:srgbClr val="E5E4D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3566160"/>
            <a:ext cx="731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463040" y="3566160"/>
            <a:ext cx="4114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Layanan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5852160" y="3566160"/>
            <a:ext cx="5760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Empat layanan inti untuk operasional bisnis Anda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48640" y="4736592"/>
            <a:ext cx="11064240" cy="9144"/>
          </a:xfrm>
          <a:prstGeom prst="rect">
            <a:avLst/>
          </a:prstGeom>
          <a:solidFill>
            <a:srgbClr val="E5E4D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4160520"/>
            <a:ext cx="731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463040" y="4160520"/>
            <a:ext cx="4114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Proses Kerja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852160" y="4160520"/>
            <a:ext cx="5760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Lima langkah dari diskusi hingga pendampingan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548640" y="5330952"/>
            <a:ext cx="11064240" cy="9144"/>
          </a:xfrm>
          <a:prstGeom prst="rect">
            <a:avLst/>
          </a:prstGeom>
          <a:solidFill>
            <a:srgbClr val="E5E4D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4754880"/>
            <a:ext cx="731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463040" y="4754880"/>
            <a:ext cx="4114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Yang Sudah Dipercayakan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5852160" y="4754880"/>
            <a:ext cx="5760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Angka di balik komitmen kami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548640" y="5925312"/>
            <a:ext cx="11064240" cy="9144"/>
          </a:xfrm>
          <a:prstGeom prst="rect">
            <a:avLst/>
          </a:prstGeom>
          <a:solidFill>
            <a:srgbClr val="E5E4D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8640" y="5349240"/>
            <a:ext cx="731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1463040" y="5349240"/>
            <a:ext cx="4114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Mari Berdiskusi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5852160" y="5349240"/>
            <a:ext cx="5760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Cara terhubung dengan tim kami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548640" y="2359152"/>
            <a:ext cx="11064240" cy="9144"/>
          </a:xfrm>
          <a:prstGeom prst="rect">
            <a:avLst/>
          </a:prstGeom>
          <a:solidFill>
            <a:srgbClr val="E5E4D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hexun.id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0881360" y="6446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/ 12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</a:rPr>
              <a:t>   </a:t>
            </a:r>
            <a:pPr indent="0" marL="0">
              <a:buNone/>
            </a:pPr>
            <a:r>
              <a:rPr lang="en-US" sz="10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TENTANG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65836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spc="-1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Teknologi yang </a:t>
            </a:r>
            <a:pPr indent="0" marL="0">
              <a:buNone/>
            </a:pPr>
            <a:r>
              <a:rPr lang="en-US" sz="4000" b="1" i="1" spc="-100" kern="0" dirty="0">
                <a:solidFill>
                  <a:srgbClr val="5A5A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berpihak</a:t>
            </a:r>
            <a:pPr indent="0" marL="0">
              <a:buNone/>
            </a:pPr>
            <a:endParaRPr lang="en-US" sz="4000" dirty="0"/>
          </a:p>
          <a:p>
            <a:pPr indent="0" marL="0">
              <a:buNone/>
            </a:pPr>
            <a:r>
              <a:rPr lang="en-US" sz="4000" b="1" spc="-1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pada manusia.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548640" y="3017520"/>
            <a:ext cx="548640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Hexun lahir dari satu keyakinan: teknologi seharusnya </a:t>
            </a:r>
            <a:pPr indent="0" marL="0">
              <a:spcAft>
                <a:spcPts val="600"/>
              </a:spcAft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membantu, bukan membebani.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000000"/>
                </a:solidFill>
              </a:rPr>
              <a:t>
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Banyak bisnis berinvestasi besar untuk perangkat dan sistem, tapi berakhir dengan tools yang tidak terpakai, server yang sering bermasalah, atau CCTV yang gambarnya tidak jelas saat dibutuhkan.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000000"/>
                </a:solidFill>
              </a:rPr>
              <a:t>
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Kami hadir sebagai mitra — bukan vendor. Mendengarkan dulu, baru merancang. Memahami ritme bisnis Anda, lalu membangun sistem yang menyesuaikan diri dengan tim.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675120" y="914400"/>
            <a:ext cx="4937760" cy="9144"/>
          </a:xfrm>
          <a:prstGeom prst="rect">
            <a:avLst/>
          </a:prstGeom>
          <a:solidFill>
            <a:srgbClr val="E5E4D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675120" y="10515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/01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0" y="1024128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Dimulai dari kebutuhan nyata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0" y="1417320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Bukan dari katalog produk.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675120" y="2240280"/>
            <a:ext cx="4937760" cy="9144"/>
          </a:xfrm>
          <a:prstGeom prst="rect">
            <a:avLst/>
          </a:prstGeom>
          <a:solidFill>
            <a:srgbClr val="E5E4D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675120" y="237744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/02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315200" y="2350008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Ramah untuk semua tim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7315200" y="2743200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 untuk dipakai, bukan dipamerkan.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675120" y="3566160"/>
            <a:ext cx="4937760" cy="9144"/>
          </a:xfrm>
          <a:prstGeom prst="rect">
            <a:avLst/>
          </a:prstGeom>
          <a:solidFill>
            <a:srgbClr val="E5E4D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675120" y="37033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/03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315200" y="3675888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Pendampingan jangka panjang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7315200" y="4069080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Tetap ada setelah serah terima.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675120" y="4892040"/>
            <a:ext cx="4937760" cy="9144"/>
          </a:xfrm>
          <a:prstGeom prst="rect">
            <a:avLst/>
          </a:prstGeom>
          <a:solidFill>
            <a:srgbClr val="E5E4D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675120" y="50292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/04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315200" y="5001768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Transparan &amp; jujur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7315200" y="5394960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Tidak menjual yang tidak Anda butuhkan.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675120" y="6217920"/>
            <a:ext cx="4937760" cy="9144"/>
          </a:xfrm>
          <a:prstGeom prst="rect">
            <a:avLst/>
          </a:prstGeom>
          <a:solidFill>
            <a:srgbClr val="E5E4D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hexun.id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0881360" y="6446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/ 12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</a:rPr>
              <a:t>   </a:t>
            </a:r>
            <a:pPr indent="0" marL="0">
              <a:buNone/>
            </a:pPr>
            <a:r>
              <a:rPr lang="en-US" sz="10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ARAH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spc="-1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Yang kami </a:t>
            </a:r>
            <a:pPr indent="0" marL="0">
              <a:buNone/>
            </a:pPr>
            <a:r>
              <a:rPr lang="en-US" sz="4000" b="1" i="1" spc="-100" kern="0" dirty="0">
                <a:solidFill>
                  <a:srgbClr val="5A5A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perjuangkan</a:t>
            </a:r>
            <a:pPr indent="0" marL="0">
              <a:buNone/>
            </a:pPr>
            <a:r>
              <a:rPr lang="en-US" sz="4000" b="1" spc="-1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548640" y="2286000"/>
            <a:ext cx="539496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26517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VISI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914400" y="3200400"/>
            <a:ext cx="466344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Menjadi mitra teknologi yang membuat </a:t>
            </a:r>
            <a:pPr indent="0" marL="0">
              <a:buNone/>
            </a:pPr>
            <a:r>
              <a:rPr lang="en-US" sz="2200" i="1" dirty="0">
                <a:solidFill>
                  <a:srgbClr val="5A5A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bisnis lokal </a:t>
            </a:r>
            <a:pPr indent="0" marL="0">
              <a:buNone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tumbuh percaya diri di era digital — tanpa harus jadi ahli teknologi terlebih dahulu.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6217920" y="2286000"/>
            <a:ext cx="539496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83680" y="26517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MISI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583680" y="3200400"/>
            <a:ext cx="466344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Menghadirkan solusi yang </a:t>
            </a:r>
            <a:pPr indent="0" marL="0">
              <a:buNone/>
            </a:pPr>
            <a:r>
              <a:rPr lang="en-US" sz="2200" i="1" dirty="0">
                <a:solidFill>
                  <a:srgbClr val="5A5A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jujur</a:t>
            </a:r>
            <a:pPr indent="0" marL="0">
              <a:buNone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terpakai, dan bertahan lama — dari website, server, CCTV, hingga pengadaan perangkat operasional.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hexun.id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10881360" y="6446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/ 12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</a:rPr>
              <a:t>   </a:t>
            </a:r>
            <a:pPr indent="0" marL="0">
              <a:buNone/>
            </a:pPr>
            <a:r>
              <a:rPr lang="en-US" sz="10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LAYANAN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spc="-1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Empat layanan, </a:t>
            </a:r>
            <a:pPr indent="0" marL="0">
              <a:buNone/>
            </a:pPr>
            <a:r>
              <a:rPr lang="en-US" sz="4000" b="1" i="1" spc="-100" kern="0" dirty="0">
                <a:solidFill>
                  <a:srgbClr val="5A5A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satu tujuan</a:t>
            </a:r>
            <a:pPr indent="0" marL="0">
              <a:buNone/>
            </a:pPr>
            <a:r>
              <a:rPr lang="en-US" sz="4000" b="1" spc="-1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548640" y="1828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Membantu bisnis Anda berjalan lebih ringan, lebih aman, dan lebih siap berkembang.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2743200"/>
            <a:ext cx="53949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68680" y="3063240"/>
            <a:ext cx="502920" cy="502920"/>
          </a:xfrm>
          <a:prstGeom prst="rect">
            <a:avLst/>
          </a:prstGeom>
          <a:solidFill>
            <a:srgbClr val="D4F25E"/>
          </a:solidFill>
          <a:ln w="12700">
            <a:solidFill>
              <a:srgbClr val="1A1A1A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0120" y="3154680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5029200" y="30632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 01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1554480" y="310896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Pengembangan Website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554480" y="3611880"/>
            <a:ext cx="4069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profile, landing page, hingga sistem internal — rapi dan stabil.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6217920" y="2743200"/>
            <a:ext cx="53949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6537960" y="3063240"/>
            <a:ext cx="502920" cy="502920"/>
          </a:xfrm>
          <a:prstGeom prst="rect">
            <a:avLst/>
          </a:prstGeom>
          <a:solidFill>
            <a:srgbClr val="D4F25E"/>
          </a:solidFill>
          <a:ln w="12700">
            <a:solidFill>
              <a:srgbClr val="1A1A1A"/>
            </a:solidFill>
            <a:prstDash val="solid"/>
          </a:ln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400" y="3154680"/>
            <a:ext cx="320040" cy="32004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0698480" y="30632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 02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7223760" y="310896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Instalasi CCTV</a:t>
            </a:r>
            <a:endParaRPr lang="en-US" sz="1800" dirty="0"/>
          </a:p>
        </p:txBody>
      </p:sp>
      <p:sp>
        <p:nvSpPr>
          <p:cNvPr id="16" name="Text 12"/>
          <p:cNvSpPr/>
          <p:nvPr/>
        </p:nvSpPr>
        <p:spPr>
          <a:xfrm>
            <a:off x="7223760" y="3611880"/>
            <a:ext cx="4069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Survei titik, pemasangan, dan konfigurasi remote view yang andal.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548640" y="4709160"/>
            <a:ext cx="53949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868680" y="5029200"/>
            <a:ext cx="502920" cy="502920"/>
          </a:xfrm>
          <a:prstGeom prst="rect">
            <a:avLst/>
          </a:prstGeom>
          <a:solidFill>
            <a:srgbClr val="D4F25E"/>
          </a:solidFill>
          <a:ln w="12700">
            <a:solidFill>
              <a:srgbClr val="1A1A1A"/>
            </a:solidFill>
            <a:prstDash val="solid"/>
          </a:ln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5120640"/>
            <a:ext cx="320040" cy="32004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5029200" y="502920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 03</a:t>
            </a:r>
            <a:endParaRPr lang="en-US" sz="1100" dirty="0"/>
          </a:p>
        </p:txBody>
      </p:sp>
      <p:sp>
        <p:nvSpPr>
          <p:cNvPr id="21" name="Text 16"/>
          <p:cNvSpPr/>
          <p:nvPr/>
        </p:nvSpPr>
        <p:spPr>
          <a:xfrm>
            <a:off x="1554480" y="507492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Instalasi Server</a:t>
            </a:r>
            <a:endParaRPr lang="en-US" sz="1800" dirty="0"/>
          </a:p>
        </p:txBody>
      </p:sp>
      <p:sp>
        <p:nvSpPr>
          <p:cNvPr id="22" name="Text 17"/>
          <p:cNvSpPr/>
          <p:nvPr/>
        </p:nvSpPr>
        <p:spPr>
          <a:xfrm>
            <a:off x="1554480" y="5577840"/>
            <a:ext cx="4069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Setup on-premise maupun cloud, lengkap dengan pengaturan backup.</a:t>
            </a:r>
            <a:endParaRPr lang="en-US" sz="1200" dirty="0"/>
          </a:p>
        </p:txBody>
      </p:sp>
      <p:sp>
        <p:nvSpPr>
          <p:cNvPr id="23" name="Shape 18"/>
          <p:cNvSpPr/>
          <p:nvPr/>
        </p:nvSpPr>
        <p:spPr>
          <a:xfrm>
            <a:off x="6217920" y="4709160"/>
            <a:ext cx="53949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24" name="Shape 19"/>
          <p:cNvSpPr/>
          <p:nvPr/>
        </p:nvSpPr>
        <p:spPr>
          <a:xfrm>
            <a:off x="6537960" y="5029200"/>
            <a:ext cx="502920" cy="502920"/>
          </a:xfrm>
          <a:prstGeom prst="rect">
            <a:avLst/>
          </a:prstGeom>
          <a:solidFill>
            <a:srgbClr val="D4F25E"/>
          </a:solidFill>
          <a:ln w="12700">
            <a:solidFill>
              <a:srgbClr val="1A1A1A"/>
            </a:solidFill>
            <a:prstDash val="solid"/>
          </a:ln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9400" y="5120640"/>
            <a:ext cx="320040" cy="320040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10698480" y="502920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 04</a:t>
            </a:r>
            <a:endParaRPr lang="en-US" sz="1100" dirty="0"/>
          </a:p>
        </p:txBody>
      </p:sp>
      <p:sp>
        <p:nvSpPr>
          <p:cNvPr id="27" name="Text 21"/>
          <p:cNvSpPr/>
          <p:nvPr/>
        </p:nvSpPr>
        <p:spPr>
          <a:xfrm>
            <a:off x="7223760" y="507492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Pengadaan Perangkat</a:t>
            </a:r>
            <a:endParaRPr lang="en-US" sz="1800" dirty="0"/>
          </a:p>
        </p:txBody>
      </p:sp>
      <p:sp>
        <p:nvSpPr>
          <p:cNvPr id="28" name="Text 22"/>
          <p:cNvSpPr/>
          <p:nvPr/>
        </p:nvSpPr>
        <p:spPr>
          <a:xfrm>
            <a:off x="7223760" y="5577840"/>
            <a:ext cx="4069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Komputer, laptop, networking, dipilihkan sesuai kebutuhan dan anggaran.</a:t>
            </a:r>
            <a:endParaRPr lang="en-US" sz="1200" dirty="0"/>
          </a:p>
        </p:txBody>
      </p:sp>
      <p:sp>
        <p:nvSpPr>
          <p:cNvPr id="29" name="Text 23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hexun.id</a:t>
            </a:r>
            <a:endParaRPr lang="en-US" sz="900" dirty="0"/>
          </a:p>
        </p:txBody>
      </p:sp>
      <p:sp>
        <p:nvSpPr>
          <p:cNvPr id="30" name="Text 24"/>
          <p:cNvSpPr/>
          <p:nvPr/>
        </p:nvSpPr>
        <p:spPr>
          <a:xfrm>
            <a:off x="10881360" y="6446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/ 12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</a:rPr>
              <a:t>   </a:t>
            </a:r>
            <a:pPr indent="0" marL="0">
              <a:buNone/>
            </a:pPr>
            <a:r>
              <a:rPr lang="en-US" sz="10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LAYANAN — 1/2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spc="-1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Detail layanan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8288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 01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1280160" y="1783080"/>
            <a:ext cx="640080" cy="640080"/>
          </a:xfrm>
          <a:prstGeom prst="rect">
            <a:avLst/>
          </a:prstGeom>
          <a:solidFill>
            <a:srgbClr val="D4F25E"/>
          </a:solidFill>
          <a:ln w="12700">
            <a:solidFill>
              <a:srgbClr val="1A1A1A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17320" y="1920240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194560" y="18288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Pengembangan Website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2194560" y="2331720"/>
            <a:ext cx="5943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Kami bangun website yang ringan, cepat diakses, dan mudah dikelola — dengan estetika modern yang merepresentasikan brand Anda secara profesional.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8595360" y="182880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CAKUPAN</a:t>
            </a:r>
            <a:endParaRPr lang="en-US" sz="1000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5360" y="2240280"/>
            <a:ext cx="164592" cy="16459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8869680" y="219456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profile &amp; landing page</a:t>
            </a:r>
            <a:endParaRPr lang="en-US" sz="1200" dirty="0"/>
          </a:p>
        </p:txBody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5360" y="2624328"/>
            <a:ext cx="164592" cy="164592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8869680" y="2578608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 internal sederhana</a:t>
            </a:r>
            <a:endParaRPr lang="en-US" sz="1200" dirty="0"/>
          </a:p>
        </p:txBody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95360" y="3008376"/>
            <a:ext cx="164592" cy="164592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8869680" y="2962656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SEO &amp; performa optimal</a:t>
            </a:r>
            <a:endParaRPr lang="en-US" sz="1200" dirty="0"/>
          </a:p>
        </p:txBody>
      </p:sp>
      <p:pic>
        <p:nvPicPr>
          <p:cNvPr id="1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95360" y="3392424"/>
            <a:ext cx="164592" cy="164592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8869680" y="3346704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Tampilan responsif mobile &amp; desktop</a:t>
            </a:r>
            <a:endParaRPr lang="en-US" sz="1200" dirty="0"/>
          </a:p>
        </p:txBody>
      </p:sp>
      <p:sp>
        <p:nvSpPr>
          <p:cNvPr id="18" name="Shape 11"/>
          <p:cNvSpPr/>
          <p:nvPr/>
        </p:nvSpPr>
        <p:spPr>
          <a:xfrm>
            <a:off x="548640" y="3886200"/>
            <a:ext cx="11064240" cy="9144"/>
          </a:xfrm>
          <a:prstGeom prst="rect">
            <a:avLst/>
          </a:prstGeom>
          <a:solidFill>
            <a:srgbClr val="E5E4D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19" name="Text 12"/>
          <p:cNvSpPr/>
          <p:nvPr/>
        </p:nvSpPr>
        <p:spPr>
          <a:xfrm>
            <a:off x="548640" y="42062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 02</a:t>
            </a:r>
            <a:endParaRPr lang="en-US" sz="1300" dirty="0"/>
          </a:p>
        </p:txBody>
      </p:sp>
      <p:sp>
        <p:nvSpPr>
          <p:cNvPr id="20" name="Shape 13"/>
          <p:cNvSpPr/>
          <p:nvPr/>
        </p:nvSpPr>
        <p:spPr>
          <a:xfrm>
            <a:off x="1280160" y="4160520"/>
            <a:ext cx="640080" cy="640080"/>
          </a:xfrm>
          <a:prstGeom prst="rect">
            <a:avLst/>
          </a:prstGeom>
          <a:solidFill>
            <a:srgbClr val="D4F25E"/>
          </a:solidFill>
          <a:ln w="12700">
            <a:solidFill>
              <a:srgbClr val="1A1A1A"/>
            </a:solidFill>
            <a:prstDash val="solid"/>
          </a:ln>
        </p:spPr>
      </p:sp>
      <p:pic>
        <p:nvPicPr>
          <p:cNvPr id="2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17320" y="4297680"/>
            <a:ext cx="365760" cy="365760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2194560" y="420624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Instalasi CCTV</a:t>
            </a:r>
            <a:endParaRPr lang="en-US" sz="2400" dirty="0"/>
          </a:p>
        </p:txBody>
      </p:sp>
      <p:sp>
        <p:nvSpPr>
          <p:cNvPr id="23" name="Text 15"/>
          <p:cNvSpPr/>
          <p:nvPr/>
        </p:nvSpPr>
        <p:spPr>
          <a:xfrm>
            <a:off x="2194560" y="4709160"/>
            <a:ext cx="5943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Mulai dari survei lokasi, pemilihan titik strategis, hingga konfigurasi akses jarak jauh — agar Anda tetap melihat operasional dari mana saja.</a:t>
            </a:r>
            <a:endParaRPr lang="en-US" sz="1300" dirty="0"/>
          </a:p>
        </p:txBody>
      </p:sp>
      <p:sp>
        <p:nvSpPr>
          <p:cNvPr id="24" name="Text 16"/>
          <p:cNvSpPr/>
          <p:nvPr/>
        </p:nvSpPr>
        <p:spPr>
          <a:xfrm>
            <a:off x="8595360" y="420624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CAKUPAN</a:t>
            </a:r>
            <a:endParaRPr lang="en-US" sz="1000" dirty="0"/>
          </a:p>
        </p:txBody>
      </p:sp>
      <p:pic>
        <p:nvPicPr>
          <p:cNvPr id="25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95360" y="4617720"/>
            <a:ext cx="164592" cy="164592"/>
          </a:xfrm>
          <a:prstGeom prst="rect">
            <a:avLst/>
          </a:prstGeom>
        </p:spPr>
      </p:pic>
      <p:sp>
        <p:nvSpPr>
          <p:cNvPr id="26" name="Text 17"/>
          <p:cNvSpPr/>
          <p:nvPr/>
        </p:nvSpPr>
        <p:spPr>
          <a:xfrm>
            <a:off x="8869680" y="45720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Survei &amp; rekomendasi titik</a:t>
            </a:r>
            <a:endParaRPr lang="en-US" sz="1200" dirty="0"/>
          </a:p>
        </p:txBody>
      </p:sp>
      <p:pic>
        <p:nvPicPr>
          <p:cNvPr id="27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95360" y="5001768"/>
            <a:ext cx="164592" cy="164592"/>
          </a:xfrm>
          <a:prstGeom prst="rect">
            <a:avLst/>
          </a:prstGeom>
        </p:spPr>
      </p:pic>
      <p:sp>
        <p:nvSpPr>
          <p:cNvPr id="28" name="Text 18"/>
          <p:cNvSpPr/>
          <p:nvPr/>
        </p:nvSpPr>
        <p:spPr>
          <a:xfrm>
            <a:off x="8869680" y="4956048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Pemasangan rapi &amp; tersembunyi</a:t>
            </a:r>
            <a:endParaRPr lang="en-US" sz="1200" dirty="0"/>
          </a:p>
        </p:txBody>
      </p:sp>
      <p:pic>
        <p:nvPicPr>
          <p:cNvPr id="29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95360" y="5385816"/>
            <a:ext cx="164592" cy="164592"/>
          </a:xfrm>
          <a:prstGeom prst="rect">
            <a:avLst/>
          </a:prstGeom>
        </p:spPr>
      </p:pic>
      <p:sp>
        <p:nvSpPr>
          <p:cNvPr id="30" name="Text 19"/>
          <p:cNvSpPr/>
          <p:nvPr/>
        </p:nvSpPr>
        <p:spPr>
          <a:xfrm>
            <a:off x="8869680" y="5340096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Akses remote via HP / PC</a:t>
            </a:r>
            <a:endParaRPr lang="en-US" sz="1200" dirty="0"/>
          </a:p>
        </p:txBody>
      </p:sp>
      <p:pic>
        <p:nvPicPr>
          <p:cNvPr id="3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595360" y="5769864"/>
            <a:ext cx="164592" cy="164592"/>
          </a:xfrm>
          <a:prstGeom prst="rect">
            <a:avLst/>
          </a:prstGeom>
        </p:spPr>
      </p:pic>
      <p:sp>
        <p:nvSpPr>
          <p:cNvPr id="32" name="Text 20"/>
          <p:cNvSpPr/>
          <p:nvPr/>
        </p:nvSpPr>
        <p:spPr>
          <a:xfrm>
            <a:off x="8869680" y="5724144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Penyimpanan rekaman terjadwal</a:t>
            </a:r>
            <a:endParaRPr lang="en-US" sz="1200" dirty="0"/>
          </a:p>
        </p:txBody>
      </p:sp>
      <p:sp>
        <p:nvSpPr>
          <p:cNvPr id="33" name="Text 21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hexun.id</a:t>
            </a:r>
            <a:endParaRPr lang="en-US" sz="900" dirty="0"/>
          </a:p>
        </p:txBody>
      </p:sp>
      <p:sp>
        <p:nvSpPr>
          <p:cNvPr id="34" name="Text 22"/>
          <p:cNvSpPr/>
          <p:nvPr/>
        </p:nvSpPr>
        <p:spPr>
          <a:xfrm>
            <a:off x="10881360" y="6446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/ 12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</a:rPr>
              <a:t>   </a:t>
            </a:r>
            <a:pPr indent="0" marL="0">
              <a:buNone/>
            </a:pPr>
            <a:r>
              <a:rPr lang="en-US" sz="10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LAYANAN — 2/2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spc="-1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Detail layanan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8288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 03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1280160" y="1783080"/>
            <a:ext cx="640080" cy="640080"/>
          </a:xfrm>
          <a:prstGeom prst="rect">
            <a:avLst/>
          </a:prstGeom>
          <a:solidFill>
            <a:srgbClr val="D4F25E"/>
          </a:solidFill>
          <a:ln w="12700">
            <a:solidFill>
              <a:srgbClr val="1A1A1A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17320" y="1920240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194560" y="18288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Instalasi Server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2194560" y="2331720"/>
            <a:ext cx="5943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Infrastruktur yang stabil untuk operasional harian — baik server lokal di kantor maupun cloud — lengkap dengan strategi backup yang teruji.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8595360" y="182880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CAKUPAN</a:t>
            </a:r>
            <a:endParaRPr lang="en-US" sz="1000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5360" y="2240280"/>
            <a:ext cx="164592" cy="16459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8869680" y="219456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Setup on-premise atau cloud</a:t>
            </a:r>
            <a:endParaRPr lang="en-US" sz="1200" dirty="0"/>
          </a:p>
        </p:txBody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5360" y="2624328"/>
            <a:ext cx="164592" cy="164592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8869680" y="2578608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Konfigurasi keamanan dasar</a:t>
            </a:r>
            <a:endParaRPr lang="en-US" sz="1200" dirty="0"/>
          </a:p>
        </p:txBody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95360" y="3008376"/>
            <a:ext cx="164592" cy="164592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8869680" y="2962656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Pengaturan backup otomatis</a:t>
            </a:r>
            <a:endParaRPr lang="en-US" sz="1200" dirty="0"/>
          </a:p>
        </p:txBody>
      </p:sp>
      <p:pic>
        <p:nvPicPr>
          <p:cNvPr id="1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95360" y="3392424"/>
            <a:ext cx="164592" cy="164592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8869680" y="3346704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Dokumentasi &amp; pelatihan singkat</a:t>
            </a:r>
            <a:endParaRPr lang="en-US" sz="1200" dirty="0"/>
          </a:p>
        </p:txBody>
      </p:sp>
      <p:sp>
        <p:nvSpPr>
          <p:cNvPr id="18" name="Shape 11"/>
          <p:cNvSpPr/>
          <p:nvPr/>
        </p:nvSpPr>
        <p:spPr>
          <a:xfrm>
            <a:off x="548640" y="3886200"/>
            <a:ext cx="11064240" cy="9144"/>
          </a:xfrm>
          <a:prstGeom prst="rect">
            <a:avLst/>
          </a:prstGeom>
          <a:solidFill>
            <a:srgbClr val="E5E4D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19" name="Text 12"/>
          <p:cNvSpPr/>
          <p:nvPr/>
        </p:nvSpPr>
        <p:spPr>
          <a:xfrm>
            <a:off x="548640" y="42062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 04</a:t>
            </a:r>
            <a:endParaRPr lang="en-US" sz="1300" dirty="0"/>
          </a:p>
        </p:txBody>
      </p:sp>
      <p:sp>
        <p:nvSpPr>
          <p:cNvPr id="20" name="Shape 13"/>
          <p:cNvSpPr/>
          <p:nvPr/>
        </p:nvSpPr>
        <p:spPr>
          <a:xfrm>
            <a:off x="1280160" y="4160520"/>
            <a:ext cx="640080" cy="640080"/>
          </a:xfrm>
          <a:prstGeom prst="rect">
            <a:avLst/>
          </a:prstGeom>
          <a:solidFill>
            <a:srgbClr val="D4F25E"/>
          </a:solidFill>
          <a:ln w="12700">
            <a:solidFill>
              <a:srgbClr val="1A1A1A"/>
            </a:solidFill>
            <a:prstDash val="solid"/>
          </a:ln>
        </p:spPr>
      </p:sp>
      <p:pic>
        <p:nvPicPr>
          <p:cNvPr id="2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17320" y="4297680"/>
            <a:ext cx="365760" cy="365760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2194560" y="420624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Pengadaan Perangkat</a:t>
            </a:r>
            <a:endParaRPr lang="en-US" sz="2400" dirty="0"/>
          </a:p>
        </p:txBody>
      </p:sp>
      <p:sp>
        <p:nvSpPr>
          <p:cNvPr id="23" name="Text 15"/>
          <p:cNvSpPr/>
          <p:nvPr/>
        </p:nvSpPr>
        <p:spPr>
          <a:xfrm>
            <a:off x="2194560" y="4709160"/>
            <a:ext cx="5943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Kami bantu Anda memilih perangkat yang tepat — bukan yang termahal. Komputer, laptop, jaringan, hingga aksesoris pendukung kerja sehari-hari.</a:t>
            </a:r>
            <a:endParaRPr lang="en-US" sz="1300" dirty="0"/>
          </a:p>
        </p:txBody>
      </p:sp>
      <p:sp>
        <p:nvSpPr>
          <p:cNvPr id="24" name="Text 16"/>
          <p:cNvSpPr/>
          <p:nvPr/>
        </p:nvSpPr>
        <p:spPr>
          <a:xfrm>
            <a:off x="8595360" y="420624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CAKUPAN</a:t>
            </a:r>
            <a:endParaRPr lang="en-US" sz="1000" dirty="0"/>
          </a:p>
        </p:txBody>
      </p:sp>
      <p:pic>
        <p:nvPicPr>
          <p:cNvPr id="25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95360" y="4617720"/>
            <a:ext cx="164592" cy="164592"/>
          </a:xfrm>
          <a:prstGeom prst="rect">
            <a:avLst/>
          </a:prstGeom>
        </p:spPr>
      </p:pic>
      <p:sp>
        <p:nvSpPr>
          <p:cNvPr id="26" name="Text 17"/>
          <p:cNvSpPr/>
          <p:nvPr/>
        </p:nvSpPr>
        <p:spPr>
          <a:xfrm>
            <a:off x="8869680" y="45720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Komputer &amp; laptop kerja</a:t>
            </a:r>
            <a:endParaRPr lang="en-US" sz="1200" dirty="0"/>
          </a:p>
        </p:txBody>
      </p:sp>
      <p:pic>
        <p:nvPicPr>
          <p:cNvPr id="27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95360" y="5001768"/>
            <a:ext cx="164592" cy="164592"/>
          </a:xfrm>
          <a:prstGeom prst="rect">
            <a:avLst/>
          </a:prstGeom>
        </p:spPr>
      </p:pic>
      <p:sp>
        <p:nvSpPr>
          <p:cNvPr id="28" name="Text 18"/>
          <p:cNvSpPr/>
          <p:nvPr/>
        </p:nvSpPr>
        <p:spPr>
          <a:xfrm>
            <a:off x="8869680" y="4956048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Perangkat jaringan &amp; router</a:t>
            </a:r>
            <a:endParaRPr lang="en-US" sz="1200" dirty="0"/>
          </a:p>
        </p:txBody>
      </p:sp>
      <p:pic>
        <p:nvPicPr>
          <p:cNvPr id="29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95360" y="5385816"/>
            <a:ext cx="164592" cy="164592"/>
          </a:xfrm>
          <a:prstGeom prst="rect">
            <a:avLst/>
          </a:prstGeom>
        </p:spPr>
      </p:pic>
      <p:sp>
        <p:nvSpPr>
          <p:cNvPr id="30" name="Text 19"/>
          <p:cNvSpPr/>
          <p:nvPr/>
        </p:nvSpPr>
        <p:spPr>
          <a:xfrm>
            <a:off x="8869680" y="5340096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Printer &amp; aksesoris kantor</a:t>
            </a:r>
            <a:endParaRPr lang="en-US" sz="1200" dirty="0"/>
          </a:p>
        </p:txBody>
      </p:sp>
      <p:pic>
        <p:nvPicPr>
          <p:cNvPr id="3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595360" y="5769864"/>
            <a:ext cx="164592" cy="164592"/>
          </a:xfrm>
          <a:prstGeom prst="rect">
            <a:avLst/>
          </a:prstGeom>
        </p:spPr>
      </p:pic>
      <p:sp>
        <p:nvSpPr>
          <p:cNvPr id="32" name="Text 20"/>
          <p:cNvSpPr/>
          <p:nvPr/>
        </p:nvSpPr>
        <p:spPr>
          <a:xfrm>
            <a:off x="8869680" y="5724144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Konsultasi sesuai anggaran</a:t>
            </a:r>
            <a:endParaRPr lang="en-US" sz="1200" dirty="0"/>
          </a:p>
        </p:txBody>
      </p:sp>
      <p:sp>
        <p:nvSpPr>
          <p:cNvPr id="33" name="Text 21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hexun.id</a:t>
            </a:r>
            <a:endParaRPr lang="en-US" sz="900" dirty="0"/>
          </a:p>
        </p:txBody>
      </p:sp>
      <p:sp>
        <p:nvSpPr>
          <p:cNvPr id="34" name="Text 22"/>
          <p:cNvSpPr/>
          <p:nvPr/>
        </p:nvSpPr>
        <p:spPr>
          <a:xfrm>
            <a:off x="10881360" y="6446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/ 12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</a:rPr>
              <a:t>   </a:t>
            </a:r>
            <a:pPr indent="0" marL="0">
              <a:buNone/>
            </a:pPr>
            <a:r>
              <a:rPr lang="en-US" sz="10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PROSES KERJA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spc="-1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Cara kami </a:t>
            </a:r>
            <a:pPr indent="0" marL="0">
              <a:buNone/>
            </a:pPr>
            <a:r>
              <a:rPr lang="en-US" sz="4000" b="1" i="1" spc="-100" kern="0" dirty="0">
                <a:solidFill>
                  <a:srgbClr val="5A5A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bekerja</a:t>
            </a:r>
            <a:pPr indent="0" marL="0">
              <a:buNone/>
            </a:pPr>
            <a:r>
              <a:rPr lang="en-US" sz="4000" b="1" spc="-1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548640" y="182880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Lima langkah yang sederhana, terstruktur, dan transparan dari awal sampai serah terima.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1463040" y="3218688"/>
            <a:ext cx="9235440" cy="13716"/>
          </a:xfrm>
          <a:prstGeom prst="rect">
            <a:avLst/>
          </a:prstGeom>
          <a:solidFill>
            <a:srgbClr val="1A1A1A">
              <a:alpha val="30000"/>
            </a:srgbClr>
          </a:solidFill>
          <a:ln w="12700">
            <a:solidFill>
              <a:srgbClr val="1A1A1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325880" y="3108960"/>
            <a:ext cx="274320" cy="274320"/>
          </a:xfrm>
          <a:prstGeom prst="ellipse">
            <a:avLst/>
          </a:prstGeom>
          <a:solidFill>
            <a:srgbClr val="FAFAF7"/>
          </a:solidFill>
          <a:ln w="19050">
            <a:solidFill>
              <a:srgbClr val="1A1A1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399032" y="3182112"/>
            <a:ext cx="128016" cy="128016"/>
          </a:xfrm>
          <a:prstGeom prst="ellipse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365760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LANGKAH 01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40233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Diskusi &amp; Pemetaan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4526280"/>
            <a:ext cx="19202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Memahami kebutuhan, masalah, dan harapan Anda.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634740" y="3108960"/>
            <a:ext cx="274320" cy="274320"/>
          </a:xfrm>
          <a:prstGeom prst="ellipse">
            <a:avLst/>
          </a:prstGeom>
          <a:solidFill>
            <a:srgbClr val="FAFAF7"/>
          </a:solidFill>
          <a:ln w="19050">
            <a:solidFill>
              <a:srgbClr val="1A1A1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707892" y="3182112"/>
            <a:ext cx="128016" cy="128016"/>
          </a:xfrm>
          <a:prstGeom prst="ellipse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903220" y="365760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LANGKAH 02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857500" y="40233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Perencanaan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811780" y="4526280"/>
            <a:ext cx="19202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Menyusun solusi, lingkup kerja, dan timeline.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943600" y="3108960"/>
            <a:ext cx="274320" cy="274320"/>
          </a:xfrm>
          <a:prstGeom prst="ellipse">
            <a:avLst/>
          </a:prstGeom>
          <a:solidFill>
            <a:srgbClr val="FAFAF7"/>
          </a:solidFill>
          <a:ln w="19050">
            <a:solidFill>
              <a:srgbClr val="1A1A1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016752" y="3182112"/>
            <a:ext cx="128016" cy="128016"/>
          </a:xfrm>
          <a:prstGeom prst="ellipse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212080" y="365760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LANGKAH 03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166360" y="40233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Pengerjaan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120640" y="4526280"/>
            <a:ext cx="19202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Eksekusi dengan update progres berkala.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8252460" y="3108960"/>
            <a:ext cx="274320" cy="274320"/>
          </a:xfrm>
          <a:prstGeom prst="ellipse">
            <a:avLst/>
          </a:prstGeom>
          <a:solidFill>
            <a:srgbClr val="FAFAF7"/>
          </a:solidFill>
          <a:ln w="19050">
            <a:solidFill>
              <a:srgbClr val="1A1A1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325612" y="3182112"/>
            <a:ext cx="128016" cy="128016"/>
          </a:xfrm>
          <a:prstGeom prst="ellipse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520940" y="365760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LANGKAH 04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7475220" y="40233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Serah Terima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7429500" y="4526280"/>
            <a:ext cx="19202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Pengujian, pelatihan, dan dokumentasi lengkap.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10561320" y="3108960"/>
            <a:ext cx="274320" cy="274320"/>
          </a:xfrm>
          <a:prstGeom prst="ellipse">
            <a:avLst/>
          </a:prstGeom>
          <a:solidFill>
            <a:srgbClr val="FAFAF7"/>
          </a:solidFill>
          <a:ln w="19050">
            <a:solidFill>
              <a:srgbClr val="1A1A1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634472" y="3182112"/>
            <a:ext cx="128016" cy="128016"/>
          </a:xfrm>
          <a:prstGeom prst="ellipse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829800" y="365760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LANGKAH 05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9784080" y="40233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Pendampingan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9738360" y="4526280"/>
            <a:ext cx="19202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Tetap siap saat Anda butuh pengembangan lanjutan.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hexun.id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10881360" y="6446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/ 12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</a:rPr>
              <a:t>   </a:t>
            </a:r>
            <a:pPr indent="0" marL="0">
              <a:buNone/>
            </a:pPr>
            <a:r>
              <a:rPr lang="en-US" sz="10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HASIL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058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spc="-1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Yang sudah </a:t>
            </a:r>
            <a:pPr indent="0" marL="0">
              <a:buNone/>
            </a:pPr>
            <a:r>
              <a:rPr lang="en-US" sz="4000" b="1" i="1" spc="-100" kern="0" dirty="0">
                <a:solidFill>
                  <a:srgbClr val="5A5A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dipercayakan</a:t>
            </a:r>
            <a:pPr indent="0" marL="0">
              <a:buNone/>
            </a:pPr>
            <a:endParaRPr lang="en-US" sz="4000" dirty="0"/>
          </a:p>
          <a:p>
            <a:pPr indent="0" marL="0">
              <a:buNone/>
            </a:pPr>
            <a:r>
              <a:rPr lang="en-US" sz="4000" b="1" spc="-1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kepada kami.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548640" y="3108960"/>
            <a:ext cx="1106424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3611880"/>
            <a:ext cx="24003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000" b="1" spc="-2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120</a:t>
            </a:r>
            <a:pPr indent="0" marL="0">
              <a:buNone/>
            </a:pPr>
            <a:r>
              <a:rPr lang="en-US" sz="3600" i="1" spc="-200" kern="0" dirty="0">
                <a:solidFill>
                  <a:srgbClr val="5A5A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822960" y="4663440"/>
            <a:ext cx="24003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PROYEK SELESAI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314700" y="3474720"/>
            <a:ext cx="9144" cy="1371600"/>
          </a:xfrm>
          <a:prstGeom prst="rect">
            <a:avLst/>
          </a:prstGeom>
          <a:solidFill>
            <a:srgbClr val="E5E4D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589020" y="3611880"/>
            <a:ext cx="24003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000" b="1" spc="-2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99.9</a:t>
            </a:r>
            <a:pPr indent="0" marL="0">
              <a:buNone/>
            </a:pPr>
            <a:r>
              <a:rPr lang="en-US" sz="3600" i="1" spc="-200" kern="0" dirty="0">
                <a:solidFill>
                  <a:srgbClr val="5A5A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%</a:t>
            </a:r>
            <a:endParaRPr lang="en-US" sz="6000" dirty="0"/>
          </a:p>
        </p:txBody>
      </p:sp>
      <p:sp>
        <p:nvSpPr>
          <p:cNvPr id="9" name="Text 7"/>
          <p:cNvSpPr/>
          <p:nvPr/>
        </p:nvSpPr>
        <p:spPr>
          <a:xfrm>
            <a:off x="3589020" y="4663440"/>
            <a:ext cx="24003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UPTIME SISTEM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080760" y="3474720"/>
            <a:ext cx="9144" cy="1371600"/>
          </a:xfrm>
          <a:prstGeom prst="rect">
            <a:avLst/>
          </a:prstGeom>
          <a:solidFill>
            <a:srgbClr val="E5E4D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355080" y="3611880"/>
            <a:ext cx="24003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000" b="1" spc="-2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98</a:t>
            </a:r>
            <a:pPr indent="0" marL="0">
              <a:buNone/>
            </a:pPr>
            <a:r>
              <a:rPr lang="en-US" sz="3600" i="1" spc="-200" kern="0" dirty="0">
                <a:solidFill>
                  <a:srgbClr val="5A5A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%</a:t>
            </a:r>
            <a:endParaRPr lang="en-US" sz="6000" dirty="0"/>
          </a:p>
        </p:txBody>
      </p:sp>
      <p:sp>
        <p:nvSpPr>
          <p:cNvPr id="12" name="Text 10"/>
          <p:cNvSpPr/>
          <p:nvPr/>
        </p:nvSpPr>
        <p:spPr>
          <a:xfrm>
            <a:off x="6355080" y="4663440"/>
            <a:ext cx="24003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KLIEN BERTAHAN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8846820" y="3474720"/>
            <a:ext cx="9144" cy="1371600"/>
          </a:xfrm>
          <a:prstGeom prst="rect">
            <a:avLst/>
          </a:prstGeom>
          <a:solidFill>
            <a:srgbClr val="E5E4DF"/>
          </a:solidFill>
          <a:ln w="12700">
            <a:solidFill>
              <a:srgbClr val="E5E4D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21140" y="3611880"/>
            <a:ext cx="24003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000" b="1" spc="-2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4</a:t>
            </a:r>
            <a:pPr indent="0" marL="0">
              <a:buNone/>
            </a:pPr>
            <a:r>
              <a:rPr lang="en-US" sz="3600" i="1" spc="-200" kern="0" dirty="0">
                <a:solidFill>
                  <a:srgbClr val="5A5A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</a:t>
            </a:r>
            <a:endParaRPr lang="en-US" sz="6000" dirty="0"/>
          </a:p>
        </p:txBody>
      </p:sp>
      <p:sp>
        <p:nvSpPr>
          <p:cNvPr id="15" name="Text 13"/>
          <p:cNvSpPr/>
          <p:nvPr/>
        </p:nvSpPr>
        <p:spPr>
          <a:xfrm>
            <a:off x="9121140" y="4663440"/>
            <a:ext cx="24003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RESPONS DARURAT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48640" y="557784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Angka di balik komitmen kami untuk menghadirkan teknologi yang </a:t>
            </a:r>
            <a:pPr indent="0" marL="0">
              <a:buNone/>
            </a:pPr>
            <a:r>
              <a:rPr lang="en-US" sz="14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benar-benar bekerja.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48640" y="64465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hexun.id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0881360" y="6446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A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 / 12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PT Hexa Cipta Nusantara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Hexun — Company Profile</dc:title>
  <dc:subject>PptxGenJS Presentation</dc:subject>
  <dc:creator>Hexun</dc:creator>
  <cp:lastModifiedBy>Hexun</cp:lastModifiedBy>
  <cp:revision>1</cp:revision>
  <dcterms:created xsi:type="dcterms:W3CDTF">2026-05-13T18:24:54Z</dcterms:created>
  <dcterms:modified xsi:type="dcterms:W3CDTF">2026-05-13T18:24:54Z</dcterms:modified>
</cp:coreProperties>
</file>